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8"/>
  </p:notesMasterIdLst>
  <p:sldIdLst>
    <p:sldId id="256" r:id="rId2"/>
    <p:sldId id="81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364" r:id="rId31"/>
    <p:sldId id="365" r:id="rId32"/>
    <p:sldId id="368" r:id="rId33"/>
    <p:sldId id="366" r:id="rId34"/>
    <p:sldId id="367" r:id="rId35"/>
    <p:sldId id="809" r:id="rId36"/>
    <p:sldId id="810" r:id="rId37"/>
    <p:sldId id="373" r:id="rId38"/>
    <p:sldId id="374" r:id="rId39"/>
    <p:sldId id="375" r:id="rId40"/>
    <p:sldId id="376" r:id="rId41"/>
    <p:sldId id="377" r:id="rId42"/>
    <p:sldId id="808" r:id="rId43"/>
    <p:sldId id="378" r:id="rId44"/>
    <p:sldId id="379" r:id="rId45"/>
    <p:sldId id="821" r:id="rId46"/>
    <p:sldId id="380" r:id="rId47"/>
    <p:sldId id="381" r:id="rId48"/>
    <p:sldId id="826" r:id="rId49"/>
    <p:sldId id="385" r:id="rId50"/>
    <p:sldId id="386" r:id="rId51"/>
    <p:sldId id="387" r:id="rId52"/>
    <p:sldId id="388" r:id="rId53"/>
    <p:sldId id="389" r:id="rId54"/>
    <p:sldId id="390" r:id="rId55"/>
    <p:sldId id="391" r:id="rId56"/>
    <p:sldId id="392" r:id="rId57"/>
    <p:sldId id="393" r:id="rId58"/>
    <p:sldId id="395" r:id="rId59"/>
    <p:sldId id="396" r:id="rId60"/>
    <p:sldId id="397" r:id="rId61"/>
    <p:sldId id="399" r:id="rId62"/>
    <p:sldId id="626" r:id="rId63"/>
    <p:sldId id="822" r:id="rId64"/>
    <p:sldId id="628" r:id="rId65"/>
    <p:sldId id="629" r:id="rId66"/>
    <p:sldId id="630" r:id="rId67"/>
    <p:sldId id="631" r:id="rId68"/>
    <p:sldId id="634" r:id="rId69"/>
    <p:sldId id="635" r:id="rId70"/>
    <p:sldId id="638" r:id="rId71"/>
    <p:sldId id="639" r:id="rId72"/>
    <p:sldId id="640" r:id="rId73"/>
    <p:sldId id="812" r:id="rId74"/>
    <p:sldId id="641" r:id="rId75"/>
    <p:sldId id="814" r:id="rId76"/>
    <p:sldId id="827" r:id="rId77"/>
    <p:sldId id="828" r:id="rId78"/>
    <p:sldId id="813" r:id="rId79"/>
    <p:sldId id="642" r:id="rId80"/>
    <p:sldId id="815" r:id="rId81"/>
    <p:sldId id="811" r:id="rId82"/>
    <p:sldId id="645" r:id="rId83"/>
    <p:sldId id="646" r:id="rId84"/>
    <p:sldId id="647" r:id="rId85"/>
    <p:sldId id="648" r:id="rId86"/>
    <p:sldId id="649" r:id="rId87"/>
    <p:sldId id="650" r:id="rId88"/>
    <p:sldId id="653" r:id="rId89"/>
    <p:sldId id="656" r:id="rId90"/>
    <p:sldId id="657" r:id="rId91"/>
    <p:sldId id="658" r:id="rId92"/>
    <p:sldId id="659" r:id="rId93"/>
    <p:sldId id="660" r:id="rId94"/>
    <p:sldId id="661" r:id="rId95"/>
    <p:sldId id="663" r:id="rId96"/>
    <p:sldId id="664" r:id="rId97"/>
    <p:sldId id="665" r:id="rId98"/>
    <p:sldId id="666" r:id="rId99"/>
    <p:sldId id="667" r:id="rId100"/>
    <p:sldId id="668" r:id="rId101"/>
    <p:sldId id="670" r:id="rId102"/>
    <p:sldId id="671" r:id="rId103"/>
    <p:sldId id="672" r:id="rId104"/>
    <p:sldId id="673" r:id="rId105"/>
    <p:sldId id="674" r:id="rId106"/>
    <p:sldId id="675" r:id="rId107"/>
    <p:sldId id="817" r:id="rId108"/>
    <p:sldId id="676" r:id="rId109"/>
    <p:sldId id="677" r:id="rId110"/>
    <p:sldId id="678" r:id="rId111"/>
    <p:sldId id="681" r:id="rId112"/>
    <p:sldId id="682" r:id="rId113"/>
    <p:sldId id="683" r:id="rId114"/>
    <p:sldId id="684" r:id="rId115"/>
    <p:sldId id="685" r:id="rId116"/>
    <p:sldId id="686" r:id="rId117"/>
    <p:sldId id="687" r:id="rId118"/>
    <p:sldId id="688" r:id="rId119"/>
    <p:sldId id="689" r:id="rId120"/>
    <p:sldId id="691" r:id="rId121"/>
    <p:sldId id="692" r:id="rId122"/>
    <p:sldId id="816" r:id="rId123"/>
    <p:sldId id="823" r:id="rId124"/>
    <p:sldId id="690" r:id="rId125"/>
    <p:sldId id="693" r:id="rId126"/>
    <p:sldId id="694" r:id="rId127"/>
    <p:sldId id="695" r:id="rId128"/>
    <p:sldId id="696" r:id="rId129"/>
    <p:sldId id="697" r:id="rId130"/>
    <p:sldId id="699" r:id="rId131"/>
    <p:sldId id="700" r:id="rId132"/>
    <p:sldId id="701" r:id="rId133"/>
    <p:sldId id="704" r:id="rId134"/>
    <p:sldId id="705" r:id="rId135"/>
    <p:sldId id="706" r:id="rId136"/>
    <p:sldId id="707" r:id="rId137"/>
    <p:sldId id="708" r:id="rId138"/>
    <p:sldId id="709" r:id="rId139"/>
    <p:sldId id="711" r:id="rId140"/>
    <p:sldId id="712" r:id="rId141"/>
    <p:sldId id="713" r:id="rId142"/>
    <p:sldId id="714" r:id="rId143"/>
    <p:sldId id="715" r:id="rId144"/>
    <p:sldId id="716" r:id="rId145"/>
    <p:sldId id="718" r:id="rId146"/>
    <p:sldId id="717" r:id="rId147"/>
    <p:sldId id="719" r:id="rId148"/>
    <p:sldId id="720" r:id="rId149"/>
    <p:sldId id="721" r:id="rId150"/>
    <p:sldId id="723" r:id="rId151"/>
    <p:sldId id="725" r:id="rId152"/>
    <p:sldId id="726" r:id="rId153"/>
    <p:sldId id="829" r:id="rId154"/>
    <p:sldId id="727" r:id="rId155"/>
    <p:sldId id="728" r:id="rId156"/>
    <p:sldId id="731" r:id="rId157"/>
    <p:sldId id="732" r:id="rId158"/>
    <p:sldId id="830" r:id="rId159"/>
    <p:sldId id="831" r:id="rId160"/>
    <p:sldId id="733" r:id="rId161"/>
    <p:sldId id="736" r:id="rId162"/>
    <p:sldId id="739" r:id="rId163"/>
    <p:sldId id="738" r:id="rId164"/>
    <p:sldId id="740" r:id="rId165"/>
    <p:sldId id="742" r:id="rId166"/>
    <p:sldId id="744" r:id="rId167"/>
    <p:sldId id="745" r:id="rId168"/>
    <p:sldId id="746" r:id="rId169"/>
    <p:sldId id="747" r:id="rId170"/>
    <p:sldId id="749" r:id="rId171"/>
    <p:sldId id="750" r:id="rId172"/>
    <p:sldId id="751" r:id="rId173"/>
    <p:sldId id="752" r:id="rId174"/>
    <p:sldId id="753" r:id="rId175"/>
    <p:sldId id="754" r:id="rId176"/>
    <p:sldId id="756" r:id="rId177"/>
    <p:sldId id="757" r:id="rId178"/>
    <p:sldId id="758" r:id="rId179"/>
    <p:sldId id="759" r:id="rId180"/>
    <p:sldId id="763" r:id="rId181"/>
    <p:sldId id="784" r:id="rId182"/>
    <p:sldId id="764" r:id="rId183"/>
    <p:sldId id="767" r:id="rId184"/>
    <p:sldId id="770" r:id="rId185"/>
    <p:sldId id="771" r:id="rId186"/>
    <p:sldId id="772" r:id="rId187"/>
    <p:sldId id="765" r:id="rId188"/>
    <p:sldId id="768" r:id="rId189"/>
    <p:sldId id="769" r:id="rId190"/>
    <p:sldId id="783" r:id="rId191"/>
    <p:sldId id="766" r:id="rId192"/>
    <p:sldId id="791" r:id="rId193"/>
    <p:sldId id="773" r:id="rId194"/>
    <p:sldId id="782" r:id="rId195"/>
    <p:sldId id="778" r:id="rId196"/>
    <p:sldId id="779" r:id="rId197"/>
    <p:sldId id="780" r:id="rId198"/>
    <p:sldId id="781" r:id="rId199"/>
    <p:sldId id="788" r:id="rId200"/>
    <p:sldId id="789" r:id="rId201"/>
    <p:sldId id="792" r:id="rId202"/>
    <p:sldId id="794" r:id="rId203"/>
    <p:sldId id="795" r:id="rId204"/>
    <p:sldId id="818" r:id="rId205"/>
    <p:sldId id="797" r:id="rId206"/>
    <p:sldId id="796" r:id="rId207"/>
    <p:sldId id="798" r:id="rId208"/>
    <p:sldId id="801" r:id="rId209"/>
    <p:sldId id="802" r:id="rId210"/>
    <p:sldId id="785" r:id="rId211"/>
    <p:sldId id="805" r:id="rId212"/>
    <p:sldId id="803" r:id="rId213"/>
    <p:sldId id="589" r:id="rId214"/>
    <p:sldId id="590" r:id="rId215"/>
    <p:sldId id="591" r:id="rId216"/>
    <p:sldId id="595" r:id="rId217"/>
    <p:sldId id="594" r:id="rId218"/>
    <p:sldId id="824" r:id="rId219"/>
    <p:sldId id="596" r:id="rId220"/>
    <p:sldId id="597" r:id="rId221"/>
    <p:sldId id="598" r:id="rId222"/>
    <p:sldId id="599" r:id="rId223"/>
    <p:sldId id="600" r:id="rId224"/>
    <p:sldId id="601" r:id="rId225"/>
    <p:sldId id="602" r:id="rId226"/>
    <p:sldId id="603" r:id="rId227"/>
    <p:sldId id="604" r:id="rId228"/>
    <p:sldId id="605" r:id="rId229"/>
    <p:sldId id="606" r:id="rId230"/>
    <p:sldId id="607" r:id="rId231"/>
    <p:sldId id="608" r:id="rId232"/>
    <p:sldId id="609" r:id="rId233"/>
    <p:sldId id="825" r:id="rId234"/>
    <p:sldId id="611" r:id="rId235"/>
    <p:sldId id="613" r:id="rId236"/>
    <p:sldId id="614" r:id="rId237"/>
    <p:sldId id="615" r:id="rId238"/>
    <p:sldId id="616" r:id="rId239"/>
    <p:sldId id="617" r:id="rId240"/>
    <p:sldId id="618" r:id="rId241"/>
    <p:sldId id="619" r:id="rId242"/>
    <p:sldId id="620" r:id="rId243"/>
    <p:sldId id="621" r:id="rId244"/>
    <p:sldId id="622" r:id="rId245"/>
    <p:sldId id="623" r:id="rId246"/>
    <p:sldId id="624" r:id="rId2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25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6" d="100"/>
        <a:sy n="176" d="100"/>
      </p:scale>
      <p:origin x="0" y="827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viewProps" Target="view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3DC6A-7150-4298-8BAB-597644ED8286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42774-B28D-420E-80F8-651FADB8839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1310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42774-B28D-420E-80F8-651FADB8839E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6517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42774-B28D-420E-80F8-651FADB8839E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70038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5F05F-B957-47D0-8B22-7928F3582FF7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0548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3.5.2014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tif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jpeg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orsika\select\dne9,5\P1210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47" y="0"/>
            <a:ext cx="9155548" cy="68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1547" y="0"/>
            <a:ext cx="8469747" cy="3600451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Korsika</a:t>
            </a:r>
            <a:r>
              <a:rPr lang="cs-CZ" dirty="0" smtClean="0">
                <a:solidFill>
                  <a:srgbClr val="C00000"/>
                </a:solidFill>
              </a:rPr>
              <a:t/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pohled turistický, botanický 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a algologický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87824" y="5229200"/>
            <a:ext cx="5472608" cy="1296144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Jan </a:t>
            </a:r>
            <a:r>
              <a:rPr lang="cs-CZ" b="1" dirty="0" err="1" smtClean="0">
                <a:solidFill>
                  <a:srgbClr val="C00000"/>
                </a:solidFill>
              </a:rPr>
              <a:t>Šuspa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Lepš</a:t>
            </a:r>
            <a:endParaRPr lang="cs-CZ" b="1" dirty="0" smtClean="0">
              <a:solidFill>
                <a:srgbClr val="C00000"/>
              </a:solidFill>
            </a:endParaRPr>
          </a:p>
          <a:p>
            <a:r>
              <a:rPr lang="cs-CZ" b="1" dirty="0" smtClean="0">
                <a:solidFill>
                  <a:srgbClr val="C00000"/>
                </a:solidFill>
              </a:rPr>
              <a:t>Olga Skácelová</a:t>
            </a:r>
            <a:endParaRPr 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4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4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1259632" y="864096"/>
            <a:ext cx="6912768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558924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Asphodelus microcarpus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35143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F:\2013\fotky 2013\Botvík, Korsika foto Ola\P1010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55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82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9956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89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3485" y="13615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043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57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Silene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007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61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9552" y="62373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Paronychia argentea </a:t>
            </a:r>
            <a:r>
              <a:rPr lang="cs-CZ" dirty="0" smtClean="0"/>
              <a:t>nebo </a:t>
            </a:r>
            <a:r>
              <a:rPr lang="cs-CZ" i="1" dirty="0" smtClean="0"/>
              <a:t>capitata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41776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63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61653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Plantago coronopus </a:t>
            </a:r>
            <a:r>
              <a:rPr lang="cs-CZ" dirty="0" smtClean="0">
                <a:solidFill>
                  <a:schemeClr val="bg1"/>
                </a:solidFill>
              </a:rPr>
              <a:t>agg.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5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68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79712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Matthiola </a:t>
            </a:r>
            <a:r>
              <a:rPr lang="cs-CZ" dirty="0" smtClean="0">
                <a:solidFill>
                  <a:schemeClr val="bg1"/>
                </a:solidFill>
              </a:rPr>
              <a:t>cf.</a:t>
            </a:r>
            <a:r>
              <a:rPr lang="cs-CZ" i="1" dirty="0" smtClean="0">
                <a:solidFill>
                  <a:schemeClr val="bg1"/>
                </a:solidFill>
              </a:rPr>
              <a:t> tricuspidata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521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85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443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70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63888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60932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Glaucium flavum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60131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72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07904" y="-4027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566124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Lagurus ovatus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9540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1169665" y="858837"/>
            <a:ext cx="6870700" cy="515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716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81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55976" y="134076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Medicago marina</a:t>
            </a:r>
            <a:r>
              <a:rPr lang="cs-CZ" dirty="0" smtClean="0">
                <a:solidFill>
                  <a:schemeClr val="bg1"/>
                </a:solidFill>
              </a:rPr>
              <a:t>¨et </a:t>
            </a:r>
            <a:r>
              <a:rPr lang="cs-CZ" i="1" dirty="0" smtClean="0">
                <a:solidFill>
                  <a:schemeClr val="bg1"/>
                </a:solidFill>
              </a:rPr>
              <a:t>M. orbicularis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3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86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53087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Eryngium maritimum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4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90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5403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94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5042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98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129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01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09329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Rumex bucephalophorus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4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03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847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04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64088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Carpobrotus edulis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79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07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6958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10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156176" y="551723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Cistus creticus </a:t>
            </a:r>
            <a:r>
              <a:rPr lang="cs-CZ" dirty="0" smtClean="0"/>
              <a:t>ssp. </a:t>
            </a:r>
            <a:r>
              <a:rPr lang="cs-CZ" i="1" dirty="0" smtClean="0"/>
              <a:t>corsicus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60897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2013\fotky 2013\Botvík, Korsika foto Ola\P10101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3598" y="1"/>
            <a:ext cx="91447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10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56176" y="49411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Trifolium incarnatum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152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1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44624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28184" y="26369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Parentucellia viscosa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20428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6492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7219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11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83968" y="5661248"/>
            <a:ext cx="486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Iris pseudacorus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9084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156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28184" y="45091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Orchis </a:t>
            </a:r>
            <a:r>
              <a:rPr lang="cs-CZ" dirty="0" smtClean="0"/>
              <a:t>cf. </a:t>
            </a:r>
            <a:r>
              <a:rPr lang="cs-CZ" i="1" dirty="0" smtClean="0"/>
              <a:t>palustris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0093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2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304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3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109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3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767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5576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88224" y="50851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Orobanche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8616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>
            <a:off x="809857" y="856341"/>
            <a:ext cx="6850732" cy="51380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573325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Cistus salvifolius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0898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52320" y="479715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Serapias cordigera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7595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121016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395536" y="332656"/>
            <a:ext cx="597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C00000"/>
                </a:solidFill>
              </a:rPr>
              <a:t>k jezeru </a:t>
            </a:r>
            <a:r>
              <a:rPr lang="cs-CZ" sz="3600" b="1" dirty="0" err="1" smtClean="0">
                <a:solidFill>
                  <a:srgbClr val="C00000"/>
                </a:solidFill>
              </a:rPr>
              <a:t>Lac</a:t>
            </a:r>
            <a:r>
              <a:rPr lang="cs-CZ" sz="3600" b="1" dirty="0" smtClean="0">
                <a:solidFill>
                  <a:srgbClr val="C00000"/>
                </a:solidFill>
              </a:rPr>
              <a:t> de </a:t>
            </a:r>
            <a:r>
              <a:rPr lang="cs-CZ" sz="3600" b="1" dirty="0" err="1" smtClean="0">
                <a:solidFill>
                  <a:srgbClr val="C00000"/>
                </a:solidFill>
              </a:rPr>
              <a:t>Creno</a:t>
            </a:r>
            <a:endParaRPr lang="cs-CZ" sz="3600" b="1" dirty="0">
              <a:solidFill>
                <a:srgbClr val="C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9638" y="211499"/>
            <a:ext cx="3266356" cy="6415101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 rot="2615843">
            <a:off x="3486985" y="2206171"/>
            <a:ext cx="340338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630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13\fotky 2013\Botvík, Korsika foto Ola\P10103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74" y="0"/>
            <a:ext cx="91447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4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6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489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13\fotky 2013\Botvík, Korsika foto Ola\P10103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19011"/>
            <a:ext cx="9303470" cy="697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10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3771032" y="260648"/>
            <a:ext cx="24420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C00000"/>
                </a:solidFill>
              </a:rPr>
              <a:t>Lac</a:t>
            </a:r>
            <a:r>
              <a:rPr lang="cs-CZ" sz="2000" b="1" dirty="0">
                <a:solidFill>
                  <a:srgbClr val="C00000"/>
                </a:solidFill>
              </a:rPr>
              <a:t> de </a:t>
            </a:r>
            <a:r>
              <a:rPr lang="cs-CZ" sz="2000" b="1" dirty="0" err="1" smtClean="0">
                <a:solidFill>
                  <a:srgbClr val="C00000"/>
                </a:solidFill>
              </a:rPr>
              <a:t>Creno</a:t>
            </a:r>
            <a:r>
              <a:rPr lang="cs-CZ" sz="2000" b="1" dirty="0" smtClean="0">
                <a:solidFill>
                  <a:srgbClr val="C00000"/>
                </a:solidFill>
              </a:rPr>
              <a:t>  1310 m</a:t>
            </a:r>
            <a:endParaRPr lang="cs-CZ" sz="2000" b="1" dirty="0">
              <a:solidFill>
                <a:srgbClr val="C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375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7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87824" y="62373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Ilex aquifolia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8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7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849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7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162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8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611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1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>
            <a:off x="110877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57332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Silene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93018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121025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4797152"/>
            <a:ext cx="7126560" cy="720080"/>
          </a:xfrm>
        </p:spPr>
        <p:txBody>
          <a:bodyPr>
            <a:normAutofit fontScale="90000"/>
          </a:bodyPr>
          <a:lstStyle/>
          <a:p>
            <a:r>
              <a:rPr lang="cs-CZ" sz="4900" b="1" dirty="0" err="1" smtClean="0"/>
              <a:t>Gorges</a:t>
            </a:r>
            <a:r>
              <a:rPr lang="cs-CZ" sz="4900" b="1" dirty="0" smtClean="0"/>
              <a:t> de </a:t>
            </a:r>
            <a:r>
              <a:rPr lang="cs-CZ" sz="4900" b="1" dirty="0" err="1" smtClean="0"/>
              <a:t>Spélunca</a:t>
            </a:r>
            <a:r>
              <a:rPr lang="cs-CZ" dirty="0" smtClean="0"/>
              <a:t>, </a:t>
            </a:r>
            <a:br>
              <a:rPr lang="cs-CZ" dirty="0" smtClean="0"/>
            </a:br>
            <a:r>
              <a:rPr lang="cs-CZ" dirty="0" smtClean="0"/>
              <a:t>Ota, </a:t>
            </a:r>
            <a:r>
              <a:rPr lang="cs-CZ" dirty="0" err="1" smtClean="0"/>
              <a:t>Evissa</a:t>
            </a:r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24" y="3429000"/>
            <a:ext cx="1512168" cy="2969889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 rot="1658220">
            <a:off x="670281" y="4645223"/>
            <a:ext cx="43204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842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F:\2013\fotky 2013\Botvík, Korsika foto Ola\P1010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-12735"/>
            <a:ext cx="9160980" cy="687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20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8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4480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2457" y="638364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Selaginella denticulata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3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9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156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72200" y="508518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Centranthus</a:t>
            </a:r>
            <a:r>
              <a:rPr lang="cs-CZ" dirty="0" smtClean="0"/>
              <a:t> cf. </a:t>
            </a:r>
            <a:r>
              <a:rPr lang="cs-CZ" i="1" dirty="0" smtClean="0"/>
              <a:t>ruber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22478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9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51520" y="23083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Ota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33273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18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8506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13\fotky 2013\Botvík, Korsika foto Ola\P10103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0647" y="1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2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304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564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5589240"/>
            <a:ext cx="189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Urospermum dalechampii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7886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F:\2013\fotky 2013\Botvík, Korsika foto Ola\P1010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9613" y="0"/>
            <a:ext cx="9181897" cy="68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648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Korsika pro algology\Stigonema Spelunca CORS 8 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88" y="1"/>
            <a:ext cx="91082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59632" y="1772816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err="1" smtClean="0"/>
              <a:t>Stigonema</a:t>
            </a:r>
            <a:r>
              <a:rPr lang="cs-CZ" sz="2400" b="1" dirty="0" smtClean="0"/>
              <a:t>  </a:t>
            </a:r>
            <a:r>
              <a:rPr lang="cs-CZ" sz="2400" b="1" dirty="0" err="1" smtClean="0"/>
              <a:t>sp</a:t>
            </a:r>
            <a:r>
              <a:rPr lang="cs-CZ" sz="2400" b="1" dirty="0" smtClean="0"/>
              <a:t>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xmlns="" val="7454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orsika pro algology\Scyt,Stig, Spelunca CORS 8 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-40140"/>
            <a:ext cx="9153092" cy="68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99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00437"/>
            <a:ext cx="8460432" cy="63702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5537" y="75982"/>
            <a:ext cx="340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 smtClean="0"/>
              <a:t>Scytonema</a:t>
            </a:r>
            <a:r>
              <a:rPr lang="cs-CZ" b="1" dirty="0" smtClean="0"/>
              <a:t>  </a:t>
            </a:r>
            <a:r>
              <a:rPr lang="cs-CZ" b="1" dirty="0" err="1" smtClean="0"/>
              <a:t>sp</a:t>
            </a:r>
            <a:r>
              <a:rPr lang="cs-CZ" b="1" dirty="0" smtClean="0"/>
              <a:t>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77791325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8894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625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3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9682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366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7544" y="5877272"/>
            <a:ext cx="260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 smtClean="0"/>
              <a:t>Coleodesmium</a:t>
            </a:r>
            <a:r>
              <a:rPr lang="cs-CZ" b="1" i="1" dirty="0" smtClean="0"/>
              <a:t> </a:t>
            </a:r>
            <a:r>
              <a:rPr lang="cs-CZ" b="1" i="1" dirty="0" err="1" smtClean="0"/>
              <a:t>floccosum</a:t>
            </a:r>
            <a:endParaRPr lang="cs-CZ" b="1" i="1" dirty="0" smtClean="0"/>
          </a:p>
          <a:p>
            <a:r>
              <a:rPr lang="cs-CZ" b="1" i="1" dirty="0" err="1" smtClean="0"/>
              <a:t>Hydrurus</a:t>
            </a:r>
            <a:r>
              <a:rPr lang="cs-CZ" b="1" i="1" dirty="0" smtClean="0"/>
              <a:t> </a:t>
            </a:r>
            <a:r>
              <a:rPr lang="cs-CZ" b="1" i="1" dirty="0" err="1" smtClean="0"/>
              <a:t>foetidus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xmlns="" val="351746372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7544" y="5877272"/>
            <a:ext cx="260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 smtClean="0"/>
              <a:t>Coleodesmium</a:t>
            </a:r>
            <a:r>
              <a:rPr lang="cs-CZ" b="1" i="1" dirty="0" smtClean="0"/>
              <a:t> </a:t>
            </a:r>
            <a:r>
              <a:rPr lang="cs-CZ" b="1" i="1" dirty="0" err="1" smtClean="0"/>
              <a:t>floccosum</a:t>
            </a:r>
            <a:endParaRPr lang="cs-CZ" b="1" i="1" dirty="0" smtClean="0"/>
          </a:p>
          <a:p>
            <a:r>
              <a:rPr lang="cs-CZ" b="1" i="1" dirty="0" err="1" smtClean="0"/>
              <a:t>Mantellum</a:t>
            </a:r>
            <a:r>
              <a:rPr lang="cs-CZ" b="1" i="1" dirty="0" smtClean="0"/>
              <a:t> </a:t>
            </a:r>
            <a:r>
              <a:rPr lang="cs-CZ" b="1" i="1" dirty="0" err="1" smtClean="0"/>
              <a:t>sp</a:t>
            </a:r>
            <a:r>
              <a:rPr lang="cs-CZ" b="1" i="1" dirty="0" smtClean="0"/>
              <a:t>.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xmlns="" val="3244834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2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57163" cy="68678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95936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Carpobrotus </a:t>
            </a:r>
            <a:r>
              <a:rPr lang="cs-CZ" dirty="0" smtClean="0"/>
              <a:t>cf</a:t>
            </a:r>
            <a:r>
              <a:rPr lang="cs-CZ" i="1" dirty="0" smtClean="0"/>
              <a:t>. edulis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26815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685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5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425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6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403648" y="548680"/>
            <a:ext cx="3270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Porto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21994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5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391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6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740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7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520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3600400" cy="6840760"/>
          </a:xfrm>
        </p:spPr>
        <p:txBody>
          <a:bodyPr>
            <a:normAutofit/>
          </a:bodyPr>
          <a:lstStyle/>
          <a:p>
            <a:pPr algn="l"/>
            <a:r>
              <a:rPr lang="cs-CZ" sz="2400" dirty="0" smtClean="0"/>
              <a:t>podél západního pobřeží </a:t>
            </a:r>
            <a:br>
              <a:rPr lang="cs-CZ" sz="2400" dirty="0" smtClean="0"/>
            </a:br>
            <a:r>
              <a:rPr lang="cs-CZ" sz="2400" dirty="0" smtClean="0"/>
              <a:t>k severu</a:t>
            </a:r>
            <a:endParaRPr lang="cs-CZ" sz="2400" dirty="0"/>
          </a:p>
        </p:txBody>
      </p:sp>
      <p:pic>
        <p:nvPicPr>
          <p:cNvPr id="1027" name="Picture 3" descr="F:\2013\fotky 2013\Botvík, Korsika foto Ola\P1010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2987825" y="864096"/>
            <a:ext cx="69127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327"/>
          <a:stretch/>
        </p:blipFill>
        <p:spPr>
          <a:xfrm>
            <a:off x="539552" y="836712"/>
            <a:ext cx="3113108" cy="3587332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15625150">
            <a:off x="287100" y="4540573"/>
            <a:ext cx="2205326" cy="82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409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7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56176" y="45811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Euphorbia dendroides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20081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341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38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22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2042"/>
          <a:stretch/>
        </p:blipFill>
        <p:spPr>
          <a:xfrm rot="5400000">
            <a:off x="1489196" y="-349397"/>
            <a:ext cx="6858000" cy="75567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31640" y="5949280"/>
            <a:ext cx="358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Fumaria capreolata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6761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9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037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9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7384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80112" y="42210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Saxifraga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26590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2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174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792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79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9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2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884368" y="54452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Allium</a:t>
            </a:r>
            <a:r>
              <a:rPr lang="cs-CZ" dirty="0" smtClean="0"/>
              <a:t> sp.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685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3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96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68144" y="39330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Cynoglossum </a:t>
            </a:r>
            <a:r>
              <a:rPr lang="cs-CZ" dirty="0" smtClean="0"/>
              <a:t>cf. </a:t>
            </a:r>
            <a:r>
              <a:rPr lang="cs-CZ" i="1" dirty="0" smtClean="0"/>
              <a:t>creticum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4152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3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5" r="67062" b="53343"/>
          <a:stretch/>
        </p:blipFill>
        <p:spPr>
          <a:xfrm>
            <a:off x="7216764" y="4149080"/>
            <a:ext cx="1819731" cy="2650976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 rot="12898042">
            <a:off x="8382546" y="6044123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8160064" y="5301208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0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>
            <a:off x="1555229" y="862278"/>
            <a:ext cx="6852252" cy="51391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59492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Vicia</a:t>
            </a:r>
            <a:r>
              <a:rPr lang="cs-CZ" dirty="0" smtClean="0"/>
              <a:t> cf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542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79512" y="11663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/>
              <a:t>Galéria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xmlns="" val="21789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 descr="F:\2013\fotky 2013\Botvík, Korsika foto Ola\P1010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91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81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-21668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84168" y="515719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Ferrula communis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2268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5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580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6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00192" y="2606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Erodium cf. corsicum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3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6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159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103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5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265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6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4850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6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7584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72200" y="8367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Centaurium maritimum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7942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3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544522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Echium</a:t>
            </a:r>
            <a:r>
              <a:rPr lang="cs-CZ" dirty="0" smtClean="0"/>
              <a:t> cf.  </a:t>
            </a:r>
            <a:r>
              <a:rPr lang="cs-CZ" i="1" dirty="0"/>
              <a:t>v</a:t>
            </a:r>
            <a:r>
              <a:rPr lang="cs-CZ" i="1" dirty="0" smtClean="0"/>
              <a:t>irescens </a:t>
            </a:r>
            <a:r>
              <a:rPr lang="cs-CZ" dirty="0" smtClean="0"/>
              <a:t>(kanárský)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996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F:\2013\fotky 2013\Botvík, Korsika foto Ola\P10103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41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31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477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9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683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7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712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:\2013\fotky 2013\Botvík, Korsika foto Ola\P1010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F:\2013\fotky 2013\Botvík, Korsika foto Ola\P1010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61451" y="0"/>
            <a:ext cx="9189769" cy="689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189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F:\2013\fotky 2013\Botvík, Korsika foto Ola\P1010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24513" y="0"/>
            <a:ext cx="9298979" cy="69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04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E:\Korsika pro algology\asi Tolyp1 CORS 9,1013 Galeria del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3019" y="0"/>
            <a:ext cx="9167019" cy="690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989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E:\Korsika pro algology\asi Tolyp3 CORS 9,1013 Galeria del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76306" y="-159643"/>
            <a:ext cx="9320306" cy="70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58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8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983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80728"/>
            <a:ext cx="2769114" cy="543852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327"/>
          <a:stretch/>
        </p:blipFill>
        <p:spPr>
          <a:xfrm>
            <a:off x="3779912" y="785849"/>
            <a:ext cx="4913308" cy="56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5306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3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896" y="9789"/>
            <a:ext cx="9175883" cy="68819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99592" y="551723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Quercus suber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9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84168" y="40770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Phyllirea angustifolia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5542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39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56176" y="47667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Urtica piluliferra </a:t>
            </a:r>
            <a:r>
              <a:rPr lang="cs-CZ" dirty="0" smtClean="0"/>
              <a:t>a </a:t>
            </a:r>
            <a:r>
              <a:rPr lang="cs-CZ" i="1" dirty="0" smtClean="0"/>
              <a:t>Pistacia lentiscus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06648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505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396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4513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611560" y="1268760"/>
            <a:ext cx="1296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Údolí řeky </a:t>
            </a:r>
            <a:r>
              <a:rPr lang="cs-CZ" sz="2800" b="1" dirty="0" err="1" smtClean="0"/>
              <a:t>Fango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xmlns="" val="13573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336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913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1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414908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Sedum caeruleum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30678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647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3\fotky 2013\Botvík, Korsika foto Ola\P10101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75" y="1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538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2013\fotky 2013\Botvík, Korsika foto Ola\P10103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76" y="1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00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F:\2013\fotky 2013\Botvík, Korsika foto Ola\P1010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49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2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66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:\2013\fotky 2013\Botvík, Korsika foto Ola\P1010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2013\fotky 2013\Botvík, Korsika foto Ola\P10104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327"/>
          <a:stretch/>
        </p:blipFill>
        <p:spPr>
          <a:xfrm>
            <a:off x="6660232" y="0"/>
            <a:ext cx="2321020" cy="2674584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1104796">
            <a:off x="5717531" y="880061"/>
            <a:ext cx="1440160" cy="191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4572386" y="260648"/>
            <a:ext cx="1367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/>
              <a:t>Calvi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xmlns="" val="11913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F:\2013\fotky 2013\Botvík, Korsika foto Ola\P1010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2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F:\2013\fotky 2013\Botvík, Korsika foto Ola\P1010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547" y="0"/>
            <a:ext cx="9160547" cy="68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84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3\fotky 2013\Botvík, Korsika foto Ola\P10104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0401" y="0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2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2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64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6478488" cy="1772816"/>
          </a:xfrm>
        </p:spPr>
        <p:txBody>
          <a:bodyPr>
            <a:normAutofit/>
          </a:bodyPr>
          <a:lstStyle/>
          <a:p>
            <a:r>
              <a:rPr lang="cs-CZ" sz="2800" b="1" dirty="0" err="1" smtClean="0">
                <a:solidFill>
                  <a:srgbClr val="C00000"/>
                </a:solidFill>
              </a:rPr>
              <a:t>Désertes</a:t>
            </a:r>
            <a:r>
              <a:rPr lang="cs-CZ" sz="2800" b="1" dirty="0" smtClean="0">
                <a:solidFill>
                  <a:srgbClr val="C00000"/>
                </a:solidFill>
              </a:rPr>
              <a:t> de </a:t>
            </a:r>
            <a:r>
              <a:rPr lang="cs-CZ" sz="2800" b="1" dirty="0" err="1" smtClean="0">
                <a:solidFill>
                  <a:srgbClr val="C00000"/>
                </a:solidFill>
              </a:rPr>
              <a:t>Agriates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71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583" y="-50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327"/>
          <a:stretch/>
        </p:blipFill>
        <p:spPr>
          <a:xfrm>
            <a:off x="7020271" y="4351644"/>
            <a:ext cx="2112985" cy="2434859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8316416" y="4653136"/>
            <a:ext cx="7200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6280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2013\fotky 2013\Botvík, Korsika foto Ola\P101016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8415" y="1"/>
            <a:ext cx="91447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13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3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565" y="-40640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68144" y="580526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Sedum caeruleum</a:t>
            </a:r>
            <a:endParaRPr lang="cs-CZ" dirty="0"/>
          </a:p>
        </p:txBody>
      </p:sp>
      <p:sp>
        <p:nvSpPr>
          <p:cNvPr id="4" name="TextBox 3"/>
          <p:cNvSpPr txBox="1"/>
          <p:nvPr/>
        </p:nvSpPr>
        <p:spPr>
          <a:xfrm>
            <a:off x="4914292" y="486916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Sedum caeruleum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18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686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>
            <a:off x="1161185" y="-25253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494116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Cistus monspelliensis </a:t>
            </a:r>
            <a:r>
              <a:rPr lang="cs-CZ" dirty="0" smtClean="0"/>
              <a:t>a </a:t>
            </a:r>
            <a:r>
              <a:rPr lang="cs-CZ" i="1" dirty="0" smtClean="0"/>
              <a:t>creticus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42029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4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551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52320" y="609329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Genista corsica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4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08104" y="49411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Cytinus hypocistis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5532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3442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482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5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810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5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422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2013\fotky 2013\Botvík, Korsika foto Ola\P101016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75" y="1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492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6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576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6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021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65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4984"/>
          <a:stretch/>
        </p:blipFill>
        <p:spPr>
          <a:xfrm rot="16200000">
            <a:off x="-912101" y="507614"/>
            <a:ext cx="7296811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0152" y="52292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Plantago afra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97481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41980" y="786004"/>
            <a:ext cx="6288024" cy="4716017"/>
          </a:xfrm>
          <a:prstGeom prst="rect">
            <a:avLst/>
          </a:prstGeom>
        </p:spPr>
      </p:pic>
      <p:pic>
        <p:nvPicPr>
          <p:cNvPr id="3" name="Picture 2" descr="E:\Korsika pro algology\CORS 11 13 prameniste bent Anab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9771" y="3782508"/>
            <a:ext cx="3816424" cy="287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04664"/>
            <a:ext cx="4163955" cy="312296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7543" y="5589240"/>
            <a:ext cx="2052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Anabaena</a:t>
            </a:r>
            <a:endParaRPr lang="cs-CZ" i="1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cf</a:t>
            </a:r>
            <a:r>
              <a:rPr lang="cs-CZ" dirty="0" smtClean="0"/>
              <a:t>. </a:t>
            </a:r>
            <a:r>
              <a:rPr lang="cs-CZ" i="1" dirty="0" err="1" smtClean="0"/>
              <a:t>subcylindrica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97916660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6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986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7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58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733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7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97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8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5691053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Posidonia oceanica 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xmlns="" val="3166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8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188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8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5677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2013\fotky 2013\Botvík, Korsika foto Ola\P10101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-332075"/>
            <a:ext cx="9144000" cy="685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6296" y="272730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Medicago marina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4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542076" y="827420"/>
            <a:ext cx="16561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Cakile maritima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2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8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>
            <a:off x="760140" y="859532"/>
            <a:ext cx="6876256" cy="51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674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9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514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9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359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9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78080" y="6211668"/>
            <a:ext cx="194421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Euphorbia pithiusa </a:t>
            </a:r>
            <a:r>
              <a:rPr lang="cs-CZ" dirty="0" smtClean="0">
                <a:solidFill>
                  <a:schemeClr val="bg1"/>
                </a:solidFill>
              </a:rPr>
              <a:t>nebo </a:t>
            </a:r>
            <a:r>
              <a:rPr lang="cs-CZ" i="1" dirty="0" smtClean="0">
                <a:solidFill>
                  <a:schemeClr val="bg1"/>
                </a:solidFill>
              </a:rPr>
              <a:t>paralias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5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9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412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4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04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 rot="20085657">
            <a:off x="4721597" y="1236985"/>
            <a:ext cx="496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   děkujeme za pozornost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7085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6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0152" y="332656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Cistus salvifolius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8797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260648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Cesta do vnitrozemí směr </a:t>
            </a:r>
            <a:r>
              <a:rPr lang="cs-CZ" sz="3200" b="1" dirty="0" err="1" smtClean="0"/>
              <a:t>Corte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595488"/>
            <a:ext cx="2520280" cy="49498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33" t="17951" r="5869" b="46200"/>
          <a:stretch/>
        </p:blipFill>
        <p:spPr>
          <a:xfrm>
            <a:off x="5148064" y="260648"/>
            <a:ext cx="3556000" cy="6260953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 rot="174151">
            <a:off x="5155590" y="3068956"/>
            <a:ext cx="978408" cy="3220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rot="20411271">
            <a:off x="4881496" y="4665020"/>
            <a:ext cx="978408" cy="334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300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2013\fotky 2013\Botvík, Korsika foto Ola\P10101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17023"/>
            <a:ext cx="9462940" cy="709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65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9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793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2013\fotky 2013\Botvík, Korsika foto Ola\P101018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8961" y="0"/>
            <a:ext cx="9140013" cy="68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144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3\fotky 2013\Botvík, Korsika foto Ola\P10101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2576" y="-3944"/>
            <a:ext cx="9156576" cy="68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908720"/>
            <a:ext cx="565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Itálie – přístav Livorno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xmlns="" val="22026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F:\2013\fotky 2013\Botvík, Korsika foto Ola\P101019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5" y="0"/>
            <a:ext cx="91447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 rot="21434861">
            <a:off x="4790438" y="2528798"/>
            <a:ext cx="4902593" cy="37104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err="1" smtClean="0">
                <a:solidFill>
                  <a:srgbClr val="FF0000"/>
                </a:solidFill>
              </a:rPr>
              <a:t>Corte</a:t>
            </a:r>
            <a:r>
              <a:rPr lang="cs-CZ" sz="2800" b="1" dirty="0" smtClean="0">
                <a:solidFill>
                  <a:srgbClr val="FF0000"/>
                </a:solidFill>
              </a:rPr>
              <a:t> – kemp </a:t>
            </a:r>
            <a:r>
              <a:rPr lang="cs-CZ" sz="2800" b="1" dirty="0" err="1" smtClean="0">
                <a:solidFill>
                  <a:srgbClr val="FF0000"/>
                </a:solidFill>
              </a:rPr>
              <a:t>Alivetu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5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4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9552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72200" y="51571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Orchis</a:t>
            </a:r>
            <a:r>
              <a:rPr lang="cs-CZ" dirty="0" smtClean="0"/>
              <a:t> cf. </a:t>
            </a:r>
            <a:r>
              <a:rPr lang="cs-CZ" i="1" dirty="0" smtClean="0"/>
              <a:t>papilionacea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23247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160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578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9592" y="2114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00192" y="522920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cf. </a:t>
            </a:r>
            <a:r>
              <a:rPr lang="cs-CZ" dirty="0" smtClean="0"/>
              <a:t> </a:t>
            </a:r>
            <a:r>
              <a:rPr lang="cs-CZ" i="1" dirty="0" smtClean="0"/>
              <a:t>Dactylorhiza insularis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417844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156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00192" y="544522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Parentucelia latifolia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2553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5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82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08104" y="616530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Anemone hortensis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69830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6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544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84168" y="55172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Hyoscyamus albus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21205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13\fotky 2013\Botvík, Korsika foto Ola\P10101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75" y="1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49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13\fotky 2013\Botvík, Korsika foto Ola\P10101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7884"/>
            <a:ext cx="9195966" cy="68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16530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Oxalis cf. purpurea</a:t>
            </a:r>
            <a:r>
              <a:rPr lang="cs-CZ" dirty="0" smtClean="0"/>
              <a:t> - invaz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719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2013\fotky 2013\Botvík, Korsika foto Ola\P10102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1700" y="0"/>
            <a:ext cx="9277698" cy="695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04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69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067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2013\fotky 2013\Botvík, Korsika foto Ola\P10102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9283" y="0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5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2013\fotky 2013\Botvík, Korsika foto Ola\P10102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37" y="1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527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888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517322"/>
            <a:ext cx="10620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Výlet z </a:t>
            </a:r>
            <a:r>
              <a:rPr lang="cs-CZ" sz="3600" dirty="0" err="1" smtClean="0"/>
              <a:t>Corte</a:t>
            </a:r>
            <a:r>
              <a:rPr lang="cs-CZ" sz="3600" dirty="0" smtClean="0"/>
              <a:t> stezkou pro muly - údolí </a:t>
            </a:r>
            <a:r>
              <a:rPr lang="cs-CZ" sz="3600" dirty="0" err="1" smtClean="0"/>
              <a:t>Tavignano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88" t="1745" b="63800"/>
          <a:stretch/>
        </p:blipFill>
        <p:spPr>
          <a:xfrm>
            <a:off x="1979712" y="1380296"/>
            <a:ext cx="5721347" cy="5018059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 rot="9550855" flipV="1">
            <a:off x="5738725" y="2331141"/>
            <a:ext cx="912307" cy="2326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1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3\fotky 2013\Botvík, Korsika foto Ola\P10102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75" y="1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558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2696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061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6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9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3\fotky 2013\Botvík, Korsika foto Ola\P10102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-860920" y="833311"/>
            <a:ext cx="6885608" cy="516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2013\fotky 2013\Botvík, Korsika foto Ola\P10102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63028" y="260648"/>
            <a:ext cx="4980971" cy="37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2013\fotky 2013\Botvík, Korsika foto Ola\P101021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088" t="13189" r="-2047" b="-909"/>
          <a:stretch/>
        </p:blipFill>
        <p:spPr bwMode="auto">
          <a:xfrm>
            <a:off x="5508104" y="4293096"/>
            <a:ext cx="3275038" cy="244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15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9" y="-13448"/>
            <a:ext cx="9126141" cy="687144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71600" y="5733256"/>
            <a:ext cx="228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 smtClean="0"/>
              <a:t>Nostoc</a:t>
            </a:r>
            <a:r>
              <a:rPr lang="cs-CZ" sz="2000" b="1" dirty="0" smtClean="0"/>
              <a:t> </a:t>
            </a:r>
            <a:r>
              <a:rPr lang="cs-CZ" sz="2000" b="1" i="1" dirty="0" err="1" smtClean="0"/>
              <a:t>parmeloides</a:t>
            </a:r>
            <a:endParaRPr lang="cs-CZ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1577874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96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-45479" y="8967"/>
            <a:ext cx="68759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20272" y="530120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Orchi</a:t>
            </a:r>
            <a:r>
              <a:rPr lang="cs-CZ" dirty="0" smtClean="0"/>
              <a:t>s cf. </a:t>
            </a:r>
            <a:r>
              <a:rPr lang="cs-CZ" i="1" dirty="0" smtClean="0"/>
              <a:t>provincialis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20822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13\fotky 2013\Botvík, Korsika foto Ola\P10101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53605" y="1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26064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/>
              <a:t>Bastia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xmlns="" val="20008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15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230857" y="-230856"/>
            <a:ext cx="6858000" cy="73197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52320" y="530120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Helleborus lividus </a:t>
            </a:r>
            <a:r>
              <a:rPr lang="cs-CZ" dirty="0" smtClean="0"/>
              <a:t>ssp. </a:t>
            </a:r>
            <a:r>
              <a:rPr lang="cs-CZ" i="1" dirty="0" smtClean="0"/>
              <a:t>corsicus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5525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35"/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1340976" y="-1337405"/>
            <a:ext cx="6465619" cy="91404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43608" y="6465619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Pancratium illyricum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83675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772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6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832" y="-1612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25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7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59632" y="5515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04248" y="4653136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Lavandula stoechas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2323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8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7584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16216" y="42930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Serapias 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121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8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840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89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616530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Cyclamen repandum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42691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3\fotky 2013\Botvík, Korsika foto Ola\P10102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-17723"/>
            <a:ext cx="9168408" cy="687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88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013\fotky 2013\Botvík, Korsika foto Ola\P10102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-844084" y="820528"/>
            <a:ext cx="6849617" cy="51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1232" y="3681018"/>
            <a:ext cx="3588745" cy="27021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4456" y="188640"/>
            <a:ext cx="3611583" cy="2719309"/>
          </a:xfrm>
          <a:prstGeom prst="rect">
            <a:avLst/>
          </a:prstGeom>
        </p:spPr>
      </p:pic>
      <p:sp>
        <p:nvSpPr>
          <p:cNvPr id="6" name="Šipka dolů 5"/>
          <p:cNvSpPr/>
          <p:nvPr/>
        </p:nvSpPr>
        <p:spPr>
          <a:xfrm rot="3078323">
            <a:off x="4476138" y="626802"/>
            <a:ext cx="119717" cy="2948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 rot="4675602" flipH="1">
            <a:off x="4834359" y="3821068"/>
            <a:ext cx="106589" cy="20955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414456" y="2907949"/>
            <a:ext cx="4773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Rozsivky</a:t>
            </a:r>
            <a:r>
              <a:rPr lang="cs-CZ" sz="1600" i="1" dirty="0" smtClean="0"/>
              <a:t>: </a:t>
            </a:r>
            <a:r>
              <a:rPr lang="cs-CZ" sz="1600" i="1" dirty="0" err="1" smtClean="0"/>
              <a:t>Ulnaria</a:t>
            </a:r>
            <a:r>
              <a:rPr lang="cs-CZ" sz="1600" i="1" dirty="0" smtClean="0"/>
              <a:t> ulna, </a:t>
            </a:r>
            <a:r>
              <a:rPr lang="cs-CZ" sz="1600" i="1" dirty="0" err="1" smtClean="0"/>
              <a:t>Achnanthidinium</a:t>
            </a:r>
            <a:r>
              <a:rPr lang="cs-CZ" sz="1600" i="1" dirty="0" smtClean="0"/>
              <a:t> </a:t>
            </a:r>
            <a:r>
              <a:rPr lang="cs-CZ" sz="1600" dirty="0" err="1" smtClean="0"/>
              <a:t>sp</a:t>
            </a:r>
            <a:r>
              <a:rPr lang="cs-CZ" sz="1600" dirty="0" smtClean="0"/>
              <a:t>.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451232" y="6406588"/>
            <a:ext cx="380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Zelené řasy: </a:t>
            </a:r>
            <a:r>
              <a:rPr lang="cs-CZ" sz="1600" i="1" dirty="0" err="1" smtClean="0"/>
              <a:t>Stigeoclonium</a:t>
            </a:r>
            <a:r>
              <a:rPr lang="cs-CZ" sz="1600" i="1" dirty="0" smtClean="0"/>
              <a:t> </a:t>
            </a:r>
            <a:r>
              <a:rPr lang="cs-CZ" sz="1600" dirty="0" err="1" smtClean="0"/>
              <a:t>cf</a:t>
            </a:r>
            <a:r>
              <a:rPr lang="cs-CZ" sz="1600" dirty="0" smtClean="0"/>
              <a:t>.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amoenum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xmlns="" val="16941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13\fotky 2013\Botvík, Korsika foto Ola\P10101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92"/>
            <a:ext cx="9144000" cy="68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15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989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5576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00192" y="55892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Ophrys</a:t>
            </a:r>
            <a:r>
              <a:rPr lang="cs-CZ" dirty="0" smtClean="0"/>
              <a:t> cf. </a:t>
            </a:r>
            <a:r>
              <a:rPr lang="cs-CZ" i="1" dirty="0" smtClean="0"/>
              <a:t>sphegodes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601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3\fotky 2013\Botvík, Korsika foto Ola\P1010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 smtClean="0">
                <a:solidFill>
                  <a:srgbClr val="002060"/>
                </a:solidFill>
              </a:rPr>
              <a:t>Z </a:t>
            </a:r>
            <a:r>
              <a:rPr lang="cs-CZ" sz="4000" b="1" dirty="0" err="1" smtClean="0">
                <a:solidFill>
                  <a:srgbClr val="002060"/>
                </a:solidFill>
              </a:rPr>
              <a:t>Corte</a:t>
            </a:r>
            <a:r>
              <a:rPr lang="cs-CZ" sz="4000" b="1" dirty="0" smtClean="0">
                <a:solidFill>
                  <a:srgbClr val="002060"/>
                </a:solidFill>
              </a:rPr>
              <a:t> na </a:t>
            </a:r>
            <a:r>
              <a:rPr lang="cs-CZ" sz="4000" b="1" i="1" dirty="0" err="1">
                <a:solidFill>
                  <a:srgbClr val="002060"/>
                </a:solidFill>
              </a:rPr>
              <a:t>Cascades</a:t>
            </a:r>
            <a:r>
              <a:rPr lang="cs-CZ" sz="4000" b="1" dirty="0">
                <a:solidFill>
                  <a:srgbClr val="002060"/>
                </a:solidFill>
              </a:rPr>
              <a:t> des </a:t>
            </a:r>
            <a:r>
              <a:rPr lang="cs-CZ" sz="4000" b="1" i="1" dirty="0" err="1">
                <a:solidFill>
                  <a:srgbClr val="002060"/>
                </a:solidFill>
              </a:rPr>
              <a:t>Anglais</a:t>
            </a:r>
            <a:endParaRPr lang="cs-CZ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54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628800"/>
            <a:ext cx="3067294" cy="452596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24" t="37481" r="23498" b="40625"/>
          <a:stretch/>
        </p:blipFill>
        <p:spPr>
          <a:xfrm>
            <a:off x="255464" y="2204864"/>
            <a:ext cx="4897936" cy="3552836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 smtClean="0"/>
              <a:t>Z </a:t>
            </a:r>
            <a:r>
              <a:rPr lang="cs-CZ" sz="4000" b="1" dirty="0" err="1" smtClean="0"/>
              <a:t>Corte</a:t>
            </a:r>
            <a:r>
              <a:rPr lang="cs-CZ" sz="4000" b="1" dirty="0" smtClean="0"/>
              <a:t> na </a:t>
            </a:r>
            <a:r>
              <a:rPr lang="cs-CZ" sz="4000" b="1" i="1" dirty="0" err="1"/>
              <a:t>Cascades</a:t>
            </a:r>
            <a:r>
              <a:rPr lang="cs-CZ" sz="4000" b="1" dirty="0"/>
              <a:t> des </a:t>
            </a:r>
            <a:r>
              <a:rPr lang="cs-CZ" sz="4000" b="1" i="1" dirty="0" err="1"/>
              <a:t>Anglais</a:t>
            </a:r>
            <a:endParaRPr lang="cs-CZ" sz="4000" b="1" dirty="0"/>
          </a:p>
        </p:txBody>
      </p:sp>
      <p:sp>
        <p:nvSpPr>
          <p:cNvPr id="8" name="Šipka doprava 7"/>
          <p:cNvSpPr/>
          <p:nvPr/>
        </p:nvSpPr>
        <p:spPr>
          <a:xfrm rot="1124562">
            <a:off x="2501527" y="4496339"/>
            <a:ext cx="10754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239349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3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795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314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3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789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7584" y="26557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00192" y="50851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Brimeura fastigiata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23380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44208" y="54452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Crocus corsicus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5109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675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2582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err="1" smtClean="0"/>
              <a:t>Reserve</a:t>
            </a:r>
            <a:r>
              <a:rPr lang="cs-CZ" sz="4000" dirty="0" smtClean="0"/>
              <a:t> </a:t>
            </a:r>
            <a:r>
              <a:rPr lang="cs-CZ" sz="4000" dirty="0" err="1" smtClean="0"/>
              <a:t>Naturelle</a:t>
            </a:r>
            <a:r>
              <a:rPr lang="cs-CZ" sz="4000" dirty="0" smtClean="0"/>
              <a:t> de </a:t>
            </a:r>
            <a:r>
              <a:rPr lang="cs-CZ" sz="4000" dirty="0" err="1" smtClean="0"/>
              <a:t>l´Etang</a:t>
            </a:r>
            <a:r>
              <a:rPr lang="cs-CZ" sz="4000" dirty="0" smtClean="0"/>
              <a:t>  de </a:t>
            </a:r>
            <a:r>
              <a:rPr lang="cs-CZ" sz="4000" dirty="0" err="1" smtClean="0"/>
              <a:t>Biguglia</a:t>
            </a:r>
            <a:endParaRPr lang="cs-CZ" sz="4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062"/>
          <a:stretch/>
        </p:blipFill>
        <p:spPr>
          <a:xfrm>
            <a:off x="2135139" y="1628800"/>
            <a:ext cx="5305769" cy="4682791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 rot="3126689">
            <a:off x="6902203" y="3264968"/>
            <a:ext cx="373720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1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292" y="15776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5382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6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5984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:\2013\fotky 2013\Botvík, Korsika foto Ola\P10102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2362" y="0"/>
            <a:ext cx="9176362" cy="68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70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2013\fotky 2013\Botvík, Korsika foto Ola\P101026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6111" y="1"/>
            <a:ext cx="9170111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56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13\fotky 2013\Botvík, Korsika foto Ola\P101026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248" y="20384"/>
            <a:ext cx="9125334" cy="68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39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2013\fotky 2013\Botvík, Korsika foto Ola\P10102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659" y="-1422"/>
            <a:ext cx="9146672" cy="68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04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5576" y="908720"/>
            <a:ext cx="273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 err="1" smtClean="0"/>
              <a:t>Hydrurus</a:t>
            </a:r>
            <a:r>
              <a:rPr lang="cs-CZ" sz="2400" b="1" i="1" dirty="0" smtClean="0"/>
              <a:t> </a:t>
            </a:r>
            <a:r>
              <a:rPr lang="cs-CZ" sz="2400" b="1" i="1" dirty="0" err="1" smtClean="0"/>
              <a:t>foetidus</a:t>
            </a:r>
            <a:endParaRPr lang="cs-CZ" sz="2400" b="1" i="1" dirty="0"/>
          </a:p>
        </p:txBody>
      </p:sp>
    </p:spTree>
    <p:extLst>
      <p:ext uri="{BB962C8B-B14F-4D97-AF65-F5344CB8AC3E}">
        <p14:creationId xmlns:p14="http://schemas.microsoft.com/office/powerpoint/2010/main" xmlns="" val="9254465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48" y="0"/>
            <a:ext cx="9073008" cy="68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6264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2013\fotky 2013\Botvík, Korsika foto Ola\P10102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0981" y="13568"/>
            <a:ext cx="9174981" cy="68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162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3\fotky 2013\Botvík, Korsika foto Ola\P10102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54768"/>
            <a:ext cx="9217805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8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75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3647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2013\fotky 2013\Botvík, Korsika foto Ola\P10102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41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308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130425"/>
            <a:ext cx="5182344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kemp u řeky </a:t>
            </a:r>
            <a:r>
              <a:rPr lang="cs-CZ" dirty="0" err="1" smtClean="0"/>
              <a:t>Gravona</a:t>
            </a:r>
            <a:r>
              <a:rPr lang="cs-CZ" dirty="0" smtClean="0"/>
              <a:t>, túra na kopec </a:t>
            </a:r>
            <a:r>
              <a:rPr lang="cs-CZ" b="1" dirty="0" err="1" smtClean="0"/>
              <a:t>Punta</a:t>
            </a:r>
            <a:r>
              <a:rPr lang="cs-CZ" b="1" dirty="0" smtClean="0"/>
              <a:t> San´t </a:t>
            </a:r>
            <a:r>
              <a:rPr lang="cs-CZ" b="1" dirty="0" err="1" smtClean="0"/>
              <a:t>Eliseo</a:t>
            </a:r>
            <a:r>
              <a:rPr lang="cs-CZ" b="1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412776"/>
            <a:ext cx="2339737" cy="459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850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F:\2013\fotky 2013\Botvík, Korsika foto Ola\P10102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00" y="-21022"/>
            <a:ext cx="9171979" cy="68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0" y="1791812"/>
            <a:ext cx="1656184" cy="3252734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 rot="12996159">
            <a:off x="808549" y="3890994"/>
            <a:ext cx="463097" cy="55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3528" y="5994866"/>
            <a:ext cx="2872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u řeky </a:t>
            </a:r>
            <a:r>
              <a:rPr lang="cs-CZ" sz="2800" b="1" dirty="0" err="1">
                <a:solidFill>
                  <a:srgbClr val="C00000"/>
                </a:solidFill>
              </a:rPr>
              <a:t>Gravona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42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:\2013\fotky 2013\Botvík, Korsika foto Ola\P1010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57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2013\fotky 2013\Botvík, Korsika foto Ola\P10102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3655"/>
            <a:ext cx="9144000" cy="68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37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F:\2013\fotky 2013\Botvík, Korsika foto Ola\P10102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3624" y="-126776"/>
            <a:ext cx="931382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116632"/>
            <a:ext cx="8532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Z obce </a:t>
            </a:r>
            <a:r>
              <a:rPr lang="cs-CZ" sz="2800" b="1" dirty="0" err="1" smtClean="0"/>
              <a:t>Tavaco</a:t>
            </a:r>
            <a:r>
              <a:rPr lang="cs-CZ" sz="2800" b="1" dirty="0" smtClean="0"/>
              <a:t>  na kopec </a:t>
            </a:r>
            <a:r>
              <a:rPr lang="cs-CZ" sz="2800" b="1" dirty="0" err="1" smtClean="0"/>
              <a:t>Punta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San´t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Eliseo</a:t>
            </a:r>
            <a:r>
              <a:rPr lang="cs-CZ" sz="2800" b="1" dirty="0" smtClean="0"/>
              <a:t> </a:t>
            </a:r>
          </a:p>
          <a:p>
            <a:r>
              <a:rPr lang="cs-CZ" sz="2800" b="1" dirty="0" smtClean="0"/>
              <a:t>(nad zálivem </a:t>
            </a:r>
            <a:r>
              <a:rPr lang="cs-CZ" sz="2800" b="1" dirty="0" err="1" smtClean="0"/>
              <a:t>Sagone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xmlns="" val="68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F:\2013\fotky 2013\Botvík, Korsika foto Ola\P1010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283" y="-2463"/>
            <a:ext cx="9147283" cy="686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2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0099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10002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84168" y="38610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Tamus communis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908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7631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2013\fotky 2013\Botvík, Korsika foto Ola\P10101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841"/>
            <a:ext cx="9148564" cy="686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27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673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729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5576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56176" y="48691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Narcissus tazetta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524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5576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28184" y="46531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Paeonia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653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132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2013\fotky 2013\Botvík, Korsika foto Ola\P10102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-11063"/>
            <a:ext cx="9159528" cy="68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31640" y="279232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err="1">
                <a:solidFill>
                  <a:srgbClr val="C00000"/>
                </a:solidFill>
              </a:rPr>
              <a:t>Punta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San´t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Eliseo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smtClean="0">
                <a:solidFill>
                  <a:srgbClr val="C00000"/>
                </a:solidFill>
              </a:rPr>
              <a:t> 1271 m</a:t>
            </a:r>
            <a:endParaRPr lang="cs-CZ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4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3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465313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Brimeura fastigiata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89305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87824" y="9459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9299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100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5530" y="13403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67944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Allium triquetrum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4165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P1210083 - Copy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3955" y="1268761"/>
            <a:ext cx="5544616" cy="231446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     Golfe de </a:t>
            </a:r>
            <a:r>
              <a:rPr lang="cs-CZ" sz="3200" dirty="0" err="1" smtClean="0"/>
              <a:t>Sagone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268358"/>
            <a:ext cx="3266356" cy="6415101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rot="1920692" flipV="1">
            <a:off x="4103272" y="3236708"/>
            <a:ext cx="208542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436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340</Words>
  <Application>Microsoft Office PowerPoint</Application>
  <PresentationFormat>Předvádění na obrazovce (4:3)</PresentationFormat>
  <Paragraphs>113</Paragraphs>
  <Slides>246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246</vt:i4>
      </vt:variant>
    </vt:vector>
  </HeadingPairs>
  <TitlesOfParts>
    <vt:vector size="247" baseType="lpstr">
      <vt:lpstr>Motiv sady Office</vt:lpstr>
      <vt:lpstr>Korsika pohled turistický, botanický  a algologický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Z Corte na Cascades des Anglais</vt:lpstr>
      <vt:lpstr>Z Corte na Cascades des Anglais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kemp u řeky Gravona, túra na kopec Punta San´t Eliseo 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Snímek 92</vt:lpstr>
      <vt:lpstr>Snímek 93</vt:lpstr>
      <vt:lpstr>Snímek 94</vt:lpstr>
      <vt:lpstr>Snímek 95</vt:lpstr>
      <vt:lpstr>Snímek 96</vt:lpstr>
      <vt:lpstr>Snímek 97</vt:lpstr>
      <vt:lpstr>Snímek 98</vt:lpstr>
      <vt:lpstr>     Golfe de Sagone</vt:lpstr>
      <vt:lpstr>Snímek 100</vt:lpstr>
      <vt:lpstr>Snímek 101</vt:lpstr>
      <vt:lpstr>Snímek 102</vt:lpstr>
      <vt:lpstr>Snímek 103</vt:lpstr>
      <vt:lpstr>Snímek 104</vt:lpstr>
      <vt:lpstr>Snímek 105</vt:lpstr>
      <vt:lpstr>Snímek 106</vt:lpstr>
      <vt:lpstr>Snímek 107</vt:lpstr>
      <vt:lpstr>Snímek 108</vt:lpstr>
      <vt:lpstr>Snímek 109</vt:lpstr>
      <vt:lpstr>Snímek 110</vt:lpstr>
      <vt:lpstr>Snímek 111</vt:lpstr>
      <vt:lpstr>Snímek 112</vt:lpstr>
      <vt:lpstr>Snímek 113</vt:lpstr>
      <vt:lpstr>Snímek 114</vt:lpstr>
      <vt:lpstr>Snímek 115</vt:lpstr>
      <vt:lpstr>Snímek 116</vt:lpstr>
      <vt:lpstr>Snímek 117</vt:lpstr>
      <vt:lpstr>Snímek 118</vt:lpstr>
      <vt:lpstr>Snímek 119</vt:lpstr>
      <vt:lpstr>Snímek 120</vt:lpstr>
      <vt:lpstr>Snímek 121</vt:lpstr>
      <vt:lpstr>Snímek 122</vt:lpstr>
      <vt:lpstr>Snímek 123</vt:lpstr>
      <vt:lpstr>Snímek 124</vt:lpstr>
      <vt:lpstr>Snímek 125</vt:lpstr>
      <vt:lpstr>Snímek 126</vt:lpstr>
      <vt:lpstr>Snímek 127</vt:lpstr>
      <vt:lpstr>Snímek 128</vt:lpstr>
      <vt:lpstr>Snímek 129</vt:lpstr>
      <vt:lpstr>Snímek 130</vt:lpstr>
      <vt:lpstr>Snímek 131</vt:lpstr>
      <vt:lpstr>Snímek 132</vt:lpstr>
      <vt:lpstr>Snímek 133</vt:lpstr>
      <vt:lpstr>Snímek 134</vt:lpstr>
      <vt:lpstr>Snímek 135</vt:lpstr>
      <vt:lpstr>Snímek 136</vt:lpstr>
      <vt:lpstr>Snímek 137</vt:lpstr>
      <vt:lpstr>Snímek 138</vt:lpstr>
      <vt:lpstr>Snímek 139</vt:lpstr>
      <vt:lpstr>Gorges de Spélunca,  Ota, Evissa</vt:lpstr>
      <vt:lpstr>Snímek 141</vt:lpstr>
      <vt:lpstr>Snímek 142</vt:lpstr>
      <vt:lpstr>Snímek 143</vt:lpstr>
      <vt:lpstr>Snímek 144</vt:lpstr>
      <vt:lpstr>Snímek 145</vt:lpstr>
      <vt:lpstr>Snímek 146</vt:lpstr>
      <vt:lpstr>Snímek 147</vt:lpstr>
      <vt:lpstr>Snímek 148</vt:lpstr>
      <vt:lpstr>Snímek 149</vt:lpstr>
      <vt:lpstr>Snímek 150</vt:lpstr>
      <vt:lpstr>Snímek 151</vt:lpstr>
      <vt:lpstr>Snímek 152</vt:lpstr>
      <vt:lpstr>Snímek 153</vt:lpstr>
      <vt:lpstr>Snímek 154</vt:lpstr>
      <vt:lpstr>Snímek 155</vt:lpstr>
      <vt:lpstr>Snímek 156</vt:lpstr>
      <vt:lpstr>Snímek 157</vt:lpstr>
      <vt:lpstr>Snímek 158</vt:lpstr>
      <vt:lpstr>Snímek 159</vt:lpstr>
      <vt:lpstr>Snímek 160</vt:lpstr>
      <vt:lpstr>Snímek 161</vt:lpstr>
      <vt:lpstr>Snímek 162</vt:lpstr>
      <vt:lpstr>Snímek 163</vt:lpstr>
      <vt:lpstr>Snímek 164</vt:lpstr>
      <vt:lpstr>Snímek 165</vt:lpstr>
      <vt:lpstr>podél západního pobřeží  k severu</vt:lpstr>
      <vt:lpstr>Snímek 167</vt:lpstr>
      <vt:lpstr>Snímek 168</vt:lpstr>
      <vt:lpstr>Snímek 169</vt:lpstr>
      <vt:lpstr>Snímek 170</vt:lpstr>
      <vt:lpstr>Snímek 171</vt:lpstr>
      <vt:lpstr>Snímek 172</vt:lpstr>
      <vt:lpstr>Snímek 173</vt:lpstr>
      <vt:lpstr>Snímek 174</vt:lpstr>
      <vt:lpstr>Snímek 175</vt:lpstr>
      <vt:lpstr>Snímek 176</vt:lpstr>
      <vt:lpstr>Snímek 177</vt:lpstr>
      <vt:lpstr>Snímek 178</vt:lpstr>
      <vt:lpstr>Snímek 179</vt:lpstr>
      <vt:lpstr>Snímek 180</vt:lpstr>
      <vt:lpstr>Snímek 181</vt:lpstr>
      <vt:lpstr>Snímek 182</vt:lpstr>
      <vt:lpstr>Snímek 183</vt:lpstr>
      <vt:lpstr>Snímek 184</vt:lpstr>
      <vt:lpstr>Snímek 185</vt:lpstr>
      <vt:lpstr>Snímek 186</vt:lpstr>
      <vt:lpstr>Snímek 187</vt:lpstr>
      <vt:lpstr>Snímek 188</vt:lpstr>
      <vt:lpstr>Snímek 189</vt:lpstr>
      <vt:lpstr>Snímek 190</vt:lpstr>
      <vt:lpstr>Snímek 191</vt:lpstr>
      <vt:lpstr>Snímek 192</vt:lpstr>
      <vt:lpstr>Snímek 193</vt:lpstr>
      <vt:lpstr>Snímek 194</vt:lpstr>
      <vt:lpstr>Snímek 195</vt:lpstr>
      <vt:lpstr>Snímek 196</vt:lpstr>
      <vt:lpstr>Snímek 197</vt:lpstr>
      <vt:lpstr>Snímek 198</vt:lpstr>
      <vt:lpstr>Snímek 199</vt:lpstr>
      <vt:lpstr>Snímek 200</vt:lpstr>
      <vt:lpstr>Snímek 201</vt:lpstr>
      <vt:lpstr>Snímek 202</vt:lpstr>
      <vt:lpstr>Snímek 203</vt:lpstr>
      <vt:lpstr>Snímek 204</vt:lpstr>
      <vt:lpstr>Snímek 205</vt:lpstr>
      <vt:lpstr>Snímek 206</vt:lpstr>
      <vt:lpstr>Snímek 207</vt:lpstr>
      <vt:lpstr>Snímek 208</vt:lpstr>
      <vt:lpstr>Snímek 209</vt:lpstr>
      <vt:lpstr>Snímek 210</vt:lpstr>
      <vt:lpstr>Snímek 211</vt:lpstr>
      <vt:lpstr>Snímek 212</vt:lpstr>
      <vt:lpstr>Snímek 213</vt:lpstr>
      <vt:lpstr>Snímek 214</vt:lpstr>
      <vt:lpstr>Snímek 215</vt:lpstr>
      <vt:lpstr>Snímek 216</vt:lpstr>
      <vt:lpstr>Snímek 217</vt:lpstr>
      <vt:lpstr>Désertes de Agriates</vt:lpstr>
      <vt:lpstr>Snímek 219</vt:lpstr>
      <vt:lpstr>Snímek 220</vt:lpstr>
      <vt:lpstr>Snímek 221</vt:lpstr>
      <vt:lpstr>Snímek 222</vt:lpstr>
      <vt:lpstr>Snímek 223</vt:lpstr>
      <vt:lpstr>Snímek 224</vt:lpstr>
      <vt:lpstr>Snímek 225</vt:lpstr>
      <vt:lpstr>Snímek 226</vt:lpstr>
      <vt:lpstr>Snímek 227</vt:lpstr>
      <vt:lpstr>Snímek 228</vt:lpstr>
      <vt:lpstr>Snímek 229</vt:lpstr>
      <vt:lpstr>Snímek 230</vt:lpstr>
      <vt:lpstr>Snímek 231</vt:lpstr>
      <vt:lpstr>Snímek 232</vt:lpstr>
      <vt:lpstr>Snímek 233</vt:lpstr>
      <vt:lpstr>Snímek 234</vt:lpstr>
      <vt:lpstr>Snímek 235</vt:lpstr>
      <vt:lpstr>Snímek 236</vt:lpstr>
      <vt:lpstr>Snímek 237</vt:lpstr>
      <vt:lpstr>Snímek 238</vt:lpstr>
      <vt:lpstr>Snímek 239</vt:lpstr>
      <vt:lpstr>Snímek 240</vt:lpstr>
      <vt:lpstr>Snímek 241</vt:lpstr>
      <vt:lpstr>Snímek 242</vt:lpstr>
      <vt:lpstr>Snímek 243</vt:lpstr>
      <vt:lpstr>Snímek 244</vt:lpstr>
      <vt:lpstr>Snímek 245</vt:lpstr>
      <vt:lpstr>Snímek 246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Skácelová Olga RNDr. Ph.D.</dc:creator>
  <cp:lastModifiedBy>Olga Skácelová</cp:lastModifiedBy>
  <cp:revision>56</cp:revision>
  <dcterms:created xsi:type="dcterms:W3CDTF">2014-04-10T15:21:04Z</dcterms:created>
  <dcterms:modified xsi:type="dcterms:W3CDTF">2014-05-03T17:13:42Z</dcterms:modified>
</cp:coreProperties>
</file>